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9" r:id="rId4"/>
    <p:sldId id="258" r:id="rId5"/>
    <p:sldId id="278" r:id="rId6"/>
    <p:sldId id="260" r:id="rId7"/>
    <p:sldId id="261" r:id="rId8"/>
    <p:sldId id="274" r:id="rId9"/>
    <p:sldId id="262" r:id="rId10"/>
    <p:sldId id="275" r:id="rId11"/>
    <p:sldId id="263" r:id="rId12"/>
    <p:sldId id="276" r:id="rId13"/>
    <p:sldId id="264" r:id="rId14"/>
    <p:sldId id="265" r:id="rId15"/>
    <p:sldId id="277" r:id="rId16"/>
    <p:sldId id="266" r:id="rId17"/>
    <p:sldId id="267" r:id="rId18"/>
    <p:sldId id="269" r:id="rId19"/>
    <p:sldId id="272" r:id="rId20"/>
    <p:sldId id="273" r:id="rId21"/>
    <p:sldId id="27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15"/>
    <p:restoredTop sz="96928"/>
  </p:normalViewPr>
  <p:slideViewPr>
    <p:cSldViewPr snapToGrid="0" snapToObjects="1">
      <p:cViewPr varScale="1">
        <p:scale>
          <a:sx n="152" d="100"/>
          <a:sy n="152" d="100"/>
        </p:scale>
        <p:origin x="208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797FFD-AAB1-F944-B624-C0D284731CE3}" type="datetimeFigureOut">
              <a:rPr lang="en-US" smtClean="0"/>
              <a:t>12/13/19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E97D8B-ADCE-8746-900F-F36FA29F5C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708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97D8B-ADCE-8746-900F-F36FA29F5C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69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E97D8B-ADCE-8746-900F-F36FA29F5CB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57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twitter.com/en/docs.html" TargetMode="External"/><Relationship Id="rId2" Type="http://schemas.openxmlformats.org/officeDocument/2006/relationships/hyperlink" Target="http://citeseerx.ist.psu.edu/viewdoc/download?doi=10.1.1.121.1424&amp;rep=rep1&amp;type=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dis.io/" TargetMode="External"/><Relationship Id="rId4" Type="http://schemas.openxmlformats.org/officeDocument/2006/relationships/hyperlink" Target="https://www.nltk.org/api/nltk.sentiment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hashtag/UnitedAirlines?src=hashtag_click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2A41-9ABB-4D48-9BB1-BC985FB1FC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Tweets Analyzer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6663A8-D211-7048-8FCA-79660F9345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Khushal </a:t>
            </a:r>
            <a:r>
              <a:rPr lang="en-US" dirty="0" err="1"/>
              <a:t>patel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360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39">
            <a:extLst>
              <a:ext uri="{FF2B5EF4-FFF2-40B4-BE49-F238E27FC236}">
                <a16:creationId xmlns:a16="http://schemas.microsoft.com/office/drawing/2014/main" id="{4B3580BC-07A8-6142-87B8-DD49CF848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8824" y="4010760"/>
            <a:ext cx="1010138" cy="10101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8F164D-B4BA-C14C-990A-C5ADD70CA0C9}"/>
              </a:ext>
            </a:extLst>
          </p:cNvPr>
          <p:cNvSpPr/>
          <p:nvPr/>
        </p:nvSpPr>
        <p:spPr>
          <a:xfrm>
            <a:off x="1633904" y="1386521"/>
            <a:ext cx="2540977" cy="1354015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Twitter App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178B8FD-8378-BB40-8006-9186829FC909}"/>
              </a:ext>
            </a:extLst>
          </p:cNvPr>
          <p:cNvCxnSpPr>
            <a:cxnSpLocks/>
            <a:stCxn id="20" idx="0"/>
            <a:endCxn id="7" idx="2"/>
          </p:cNvCxnSpPr>
          <p:nvPr/>
        </p:nvCxnSpPr>
        <p:spPr>
          <a:xfrm flipV="1">
            <a:off x="2903430" y="2740536"/>
            <a:ext cx="963" cy="11730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0DFF904-9EB6-244D-B640-623C454B30EE}"/>
              </a:ext>
            </a:extLst>
          </p:cNvPr>
          <p:cNvSpPr/>
          <p:nvPr/>
        </p:nvSpPr>
        <p:spPr>
          <a:xfrm>
            <a:off x="5915569" y="1386520"/>
            <a:ext cx="2417885" cy="135401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Twitter Client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DF8A6F-0370-2D41-B3C4-6BCFF9415363}"/>
              </a:ext>
            </a:extLst>
          </p:cNvPr>
          <p:cNvCxnSpPr>
            <a:cxnSpLocks/>
          </p:cNvCxnSpPr>
          <p:nvPr/>
        </p:nvCxnSpPr>
        <p:spPr>
          <a:xfrm>
            <a:off x="4174881" y="1896950"/>
            <a:ext cx="17511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B11604B-7DA9-D840-8045-D04D94C264FA}"/>
              </a:ext>
            </a:extLst>
          </p:cNvPr>
          <p:cNvCxnSpPr>
            <a:cxnSpLocks/>
          </p:cNvCxnSpPr>
          <p:nvPr/>
        </p:nvCxnSpPr>
        <p:spPr>
          <a:xfrm flipH="1">
            <a:off x="4164434" y="2349762"/>
            <a:ext cx="175113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5D61A8F0-22DA-B441-B923-2B92EB23D076}"/>
              </a:ext>
            </a:extLst>
          </p:cNvPr>
          <p:cNvSpPr/>
          <p:nvPr/>
        </p:nvSpPr>
        <p:spPr>
          <a:xfrm>
            <a:off x="5926015" y="3913556"/>
            <a:ext cx="2497017" cy="120454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User Profile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621C9B2-E6DF-3B4B-8854-9BD0EC5C81A9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7174524" y="2777173"/>
            <a:ext cx="0" cy="11363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944BD34-9C1A-D142-89DE-6C9D0C4A7869}"/>
              </a:ext>
            </a:extLst>
          </p:cNvPr>
          <p:cNvCxnSpPr>
            <a:cxnSpLocks/>
            <a:stCxn id="22" idx="3"/>
            <a:endCxn id="40" idx="1"/>
          </p:cNvCxnSpPr>
          <p:nvPr/>
        </p:nvCxnSpPr>
        <p:spPr>
          <a:xfrm>
            <a:off x="8423032" y="4515829"/>
            <a:ext cx="12357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881E6418-A5D1-E041-83C3-B4FB3164A7C9}"/>
              </a:ext>
            </a:extLst>
          </p:cNvPr>
          <p:cNvSpPr txBox="1"/>
          <p:nvPr/>
        </p:nvSpPr>
        <p:spPr>
          <a:xfrm>
            <a:off x="2104661" y="3045261"/>
            <a:ext cx="1046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Live tweets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D319236-F35F-154B-8C8A-9477AE62B332}"/>
              </a:ext>
            </a:extLst>
          </p:cNvPr>
          <p:cNvSpPr txBox="1"/>
          <p:nvPr/>
        </p:nvSpPr>
        <p:spPr>
          <a:xfrm>
            <a:off x="4492138" y="1446988"/>
            <a:ext cx="11166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Send ID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927840E-91CC-8448-B4B2-22C578D25EF0}"/>
              </a:ext>
            </a:extLst>
          </p:cNvPr>
          <p:cNvSpPr txBox="1"/>
          <p:nvPr/>
        </p:nvSpPr>
        <p:spPr>
          <a:xfrm>
            <a:off x="4443780" y="2428816"/>
            <a:ext cx="1213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Ready to receive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C226666-89D5-E649-BCEF-4637469EF522}"/>
              </a:ext>
            </a:extLst>
          </p:cNvPr>
          <p:cNvSpPr txBox="1"/>
          <p:nvPr/>
        </p:nvSpPr>
        <p:spPr>
          <a:xfrm>
            <a:off x="7174524" y="3058603"/>
            <a:ext cx="879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Build Profile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A3049A7-5298-3A47-BEAE-77FD82EBD506}"/>
              </a:ext>
            </a:extLst>
          </p:cNvPr>
          <p:cNvSpPr txBox="1"/>
          <p:nvPr/>
        </p:nvSpPr>
        <p:spPr>
          <a:xfrm>
            <a:off x="8607338" y="4685045"/>
            <a:ext cx="81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Save to DB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4B0E88-0DB9-424A-ABD9-EF12BB6EE2F5}"/>
              </a:ext>
            </a:extLst>
          </p:cNvPr>
          <p:cNvSpPr/>
          <p:nvPr/>
        </p:nvSpPr>
        <p:spPr>
          <a:xfrm>
            <a:off x="1523038" y="3913556"/>
            <a:ext cx="2760784" cy="1002322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Twitter API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3158FA-83D6-0E4A-9E50-73DD6265C3AE}"/>
              </a:ext>
            </a:extLst>
          </p:cNvPr>
          <p:cNvCxnSpPr>
            <a:cxnSpLocks/>
          </p:cNvCxnSpPr>
          <p:nvPr/>
        </p:nvCxnSpPr>
        <p:spPr>
          <a:xfrm flipH="1">
            <a:off x="4247046" y="4515829"/>
            <a:ext cx="164159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10A836A-B0E4-8D4D-BF5B-6049B2EC741B}"/>
              </a:ext>
            </a:extLst>
          </p:cNvPr>
          <p:cNvSpPr txBox="1"/>
          <p:nvPr/>
        </p:nvSpPr>
        <p:spPr>
          <a:xfrm>
            <a:off x="4387832" y="4747151"/>
            <a:ext cx="1360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Get user tweets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5019146-5992-8E4D-BF3F-CBC1D3433AB8}"/>
              </a:ext>
            </a:extLst>
          </p:cNvPr>
          <p:cNvCxnSpPr>
            <a:cxnSpLocks/>
          </p:cNvCxnSpPr>
          <p:nvPr/>
        </p:nvCxnSpPr>
        <p:spPr>
          <a:xfrm>
            <a:off x="4273376" y="4322286"/>
            <a:ext cx="164219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7832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D2562-F2D2-AF4C-8C05-6751963FD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Client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C23F8-734D-CE4F-B09A-A130C04E4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Receives twitter id</a:t>
            </a:r>
          </a:p>
          <a:p>
            <a:endParaRPr lang="en-US" sz="2400" dirty="0"/>
          </a:p>
          <a:p>
            <a:r>
              <a:rPr lang="en-US" sz="2400" dirty="0"/>
              <a:t>Run </a:t>
            </a:r>
            <a:r>
              <a:rPr lang="en-US" sz="2400" dirty="0" err="1"/>
              <a:t>user_profile_builder.py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Signal </a:t>
            </a:r>
            <a:r>
              <a:rPr lang="en-US" sz="2400" dirty="0" err="1"/>
              <a:t>twitter_app.py</a:t>
            </a:r>
            <a:r>
              <a:rPr lang="en-US" sz="2400" dirty="0"/>
              <a:t> to send a new id</a:t>
            </a:r>
          </a:p>
          <a:p>
            <a:endParaRPr lang="en-US" sz="2400" dirty="0"/>
          </a:p>
          <a:p>
            <a:r>
              <a:rPr lang="en-US" sz="2400" dirty="0"/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852385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39">
            <a:extLst>
              <a:ext uri="{FF2B5EF4-FFF2-40B4-BE49-F238E27FC236}">
                <a16:creationId xmlns:a16="http://schemas.microsoft.com/office/drawing/2014/main" id="{4B3580BC-07A8-6142-87B8-DD49CF848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8824" y="4010760"/>
            <a:ext cx="1010138" cy="10101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8F164D-B4BA-C14C-990A-C5ADD70CA0C9}"/>
              </a:ext>
            </a:extLst>
          </p:cNvPr>
          <p:cNvSpPr/>
          <p:nvPr/>
        </p:nvSpPr>
        <p:spPr>
          <a:xfrm>
            <a:off x="1633904" y="1386521"/>
            <a:ext cx="2540977" cy="1354015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Twitter App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178B8FD-8378-BB40-8006-9186829FC909}"/>
              </a:ext>
            </a:extLst>
          </p:cNvPr>
          <p:cNvCxnSpPr>
            <a:cxnSpLocks/>
            <a:stCxn id="20" idx="0"/>
            <a:endCxn id="7" idx="2"/>
          </p:cNvCxnSpPr>
          <p:nvPr/>
        </p:nvCxnSpPr>
        <p:spPr>
          <a:xfrm flipV="1">
            <a:off x="2903430" y="2740536"/>
            <a:ext cx="963" cy="11730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0DFF904-9EB6-244D-B640-623C454B30EE}"/>
              </a:ext>
            </a:extLst>
          </p:cNvPr>
          <p:cNvSpPr/>
          <p:nvPr/>
        </p:nvSpPr>
        <p:spPr>
          <a:xfrm>
            <a:off x="5915569" y="1386520"/>
            <a:ext cx="2417885" cy="135401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Twitter Client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DF8A6F-0370-2D41-B3C4-6BCFF9415363}"/>
              </a:ext>
            </a:extLst>
          </p:cNvPr>
          <p:cNvCxnSpPr>
            <a:cxnSpLocks/>
          </p:cNvCxnSpPr>
          <p:nvPr/>
        </p:nvCxnSpPr>
        <p:spPr>
          <a:xfrm>
            <a:off x="4174881" y="1896950"/>
            <a:ext cx="17511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B11604B-7DA9-D840-8045-D04D94C264FA}"/>
              </a:ext>
            </a:extLst>
          </p:cNvPr>
          <p:cNvCxnSpPr>
            <a:cxnSpLocks/>
          </p:cNvCxnSpPr>
          <p:nvPr/>
        </p:nvCxnSpPr>
        <p:spPr>
          <a:xfrm flipH="1">
            <a:off x="4164434" y="2349762"/>
            <a:ext cx="175113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5D61A8F0-22DA-B441-B923-2B92EB23D076}"/>
              </a:ext>
            </a:extLst>
          </p:cNvPr>
          <p:cNvSpPr/>
          <p:nvPr/>
        </p:nvSpPr>
        <p:spPr>
          <a:xfrm>
            <a:off x="5926015" y="3913556"/>
            <a:ext cx="2497017" cy="120454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User Profile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621C9B2-E6DF-3B4B-8854-9BD0EC5C81A9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7174524" y="2777173"/>
            <a:ext cx="0" cy="11363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944BD34-9C1A-D142-89DE-6C9D0C4A7869}"/>
              </a:ext>
            </a:extLst>
          </p:cNvPr>
          <p:cNvCxnSpPr>
            <a:cxnSpLocks/>
            <a:stCxn id="22" idx="3"/>
            <a:endCxn id="40" idx="1"/>
          </p:cNvCxnSpPr>
          <p:nvPr/>
        </p:nvCxnSpPr>
        <p:spPr>
          <a:xfrm>
            <a:off x="8423032" y="4515829"/>
            <a:ext cx="12357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881E6418-A5D1-E041-83C3-B4FB3164A7C9}"/>
              </a:ext>
            </a:extLst>
          </p:cNvPr>
          <p:cNvSpPr txBox="1"/>
          <p:nvPr/>
        </p:nvSpPr>
        <p:spPr>
          <a:xfrm>
            <a:off x="2104661" y="3045261"/>
            <a:ext cx="1046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Live tweets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D319236-F35F-154B-8C8A-9477AE62B332}"/>
              </a:ext>
            </a:extLst>
          </p:cNvPr>
          <p:cNvSpPr txBox="1"/>
          <p:nvPr/>
        </p:nvSpPr>
        <p:spPr>
          <a:xfrm>
            <a:off x="4492138" y="1446988"/>
            <a:ext cx="11166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Send ID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927840E-91CC-8448-B4B2-22C578D25EF0}"/>
              </a:ext>
            </a:extLst>
          </p:cNvPr>
          <p:cNvSpPr txBox="1"/>
          <p:nvPr/>
        </p:nvSpPr>
        <p:spPr>
          <a:xfrm>
            <a:off x="4443780" y="2428816"/>
            <a:ext cx="1213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Ready to receive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C226666-89D5-E649-BCEF-4637469EF522}"/>
              </a:ext>
            </a:extLst>
          </p:cNvPr>
          <p:cNvSpPr txBox="1"/>
          <p:nvPr/>
        </p:nvSpPr>
        <p:spPr>
          <a:xfrm>
            <a:off x="7174524" y="3058603"/>
            <a:ext cx="879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Build Profile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A3049A7-5298-3A47-BEAE-77FD82EBD506}"/>
              </a:ext>
            </a:extLst>
          </p:cNvPr>
          <p:cNvSpPr txBox="1"/>
          <p:nvPr/>
        </p:nvSpPr>
        <p:spPr>
          <a:xfrm>
            <a:off x="8607338" y="4685045"/>
            <a:ext cx="81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Save to DB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4B0E88-0DB9-424A-ABD9-EF12BB6EE2F5}"/>
              </a:ext>
            </a:extLst>
          </p:cNvPr>
          <p:cNvSpPr/>
          <p:nvPr/>
        </p:nvSpPr>
        <p:spPr>
          <a:xfrm>
            <a:off x="1523038" y="3913556"/>
            <a:ext cx="2760784" cy="1002322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Twitter API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3158FA-83D6-0E4A-9E50-73DD6265C3AE}"/>
              </a:ext>
            </a:extLst>
          </p:cNvPr>
          <p:cNvCxnSpPr>
            <a:cxnSpLocks/>
          </p:cNvCxnSpPr>
          <p:nvPr/>
        </p:nvCxnSpPr>
        <p:spPr>
          <a:xfrm flipH="1">
            <a:off x="4247046" y="4515829"/>
            <a:ext cx="164159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10A836A-B0E4-8D4D-BF5B-6049B2EC741B}"/>
              </a:ext>
            </a:extLst>
          </p:cNvPr>
          <p:cNvSpPr txBox="1"/>
          <p:nvPr/>
        </p:nvSpPr>
        <p:spPr>
          <a:xfrm>
            <a:off x="4387832" y="4747151"/>
            <a:ext cx="1360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Get user tweets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5019146-5992-8E4D-BF3F-CBC1D3433AB8}"/>
              </a:ext>
            </a:extLst>
          </p:cNvPr>
          <p:cNvCxnSpPr>
            <a:cxnSpLocks/>
          </p:cNvCxnSpPr>
          <p:nvPr/>
        </p:nvCxnSpPr>
        <p:spPr>
          <a:xfrm>
            <a:off x="4273376" y="4322286"/>
            <a:ext cx="164219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740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6E83D-58E3-5845-93CB-FE64D555E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Profile Builder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28B3B-27B4-5941-BAE8-F20354067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Receives twitter user id</a:t>
            </a:r>
          </a:p>
          <a:p>
            <a:endParaRPr lang="en-US" dirty="0"/>
          </a:p>
          <a:p>
            <a:r>
              <a:rPr lang="en-US" dirty="0"/>
              <a:t>Gets most recent tweets of the user using Twitter API</a:t>
            </a:r>
          </a:p>
          <a:p>
            <a:endParaRPr lang="en-US" dirty="0"/>
          </a:p>
          <a:p>
            <a:r>
              <a:rPr lang="en-US" dirty="0"/>
              <a:t>Perform sentiment analysis, get topics using TF-IDF scores and extract hashtags</a:t>
            </a:r>
          </a:p>
          <a:p>
            <a:endParaRPr lang="en-US" dirty="0"/>
          </a:p>
          <a:p>
            <a:r>
              <a:rPr lang="en-US" dirty="0"/>
              <a:t>Save profile to the database</a:t>
            </a:r>
          </a:p>
        </p:txBody>
      </p:sp>
    </p:spTree>
    <p:extLst>
      <p:ext uri="{BB962C8B-B14F-4D97-AF65-F5344CB8AC3E}">
        <p14:creationId xmlns:p14="http://schemas.microsoft.com/office/powerpoint/2010/main" val="132729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39">
            <a:extLst>
              <a:ext uri="{FF2B5EF4-FFF2-40B4-BE49-F238E27FC236}">
                <a16:creationId xmlns:a16="http://schemas.microsoft.com/office/drawing/2014/main" id="{4B3580BC-07A8-6142-87B8-DD49CF848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8824" y="4010760"/>
            <a:ext cx="1010138" cy="10101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8F164D-B4BA-C14C-990A-C5ADD70CA0C9}"/>
              </a:ext>
            </a:extLst>
          </p:cNvPr>
          <p:cNvSpPr/>
          <p:nvPr/>
        </p:nvSpPr>
        <p:spPr>
          <a:xfrm>
            <a:off x="1633904" y="1386521"/>
            <a:ext cx="2540977" cy="1354015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Twitter App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178B8FD-8378-BB40-8006-9186829FC909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2903430" y="2740536"/>
            <a:ext cx="963" cy="11083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0DFF904-9EB6-244D-B640-623C454B30EE}"/>
              </a:ext>
            </a:extLst>
          </p:cNvPr>
          <p:cNvSpPr/>
          <p:nvPr/>
        </p:nvSpPr>
        <p:spPr>
          <a:xfrm>
            <a:off x="5915569" y="1386520"/>
            <a:ext cx="2417885" cy="135401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Twitter Client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DF8A6F-0370-2D41-B3C4-6BCFF9415363}"/>
              </a:ext>
            </a:extLst>
          </p:cNvPr>
          <p:cNvCxnSpPr>
            <a:cxnSpLocks/>
          </p:cNvCxnSpPr>
          <p:nvPr/>
        </p:nvCxnSpPr>
        <p:spPr>
          <a:xfrm>
            <a:off x="4174881" y="1896950"/>
            <a:ext cx="17511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B11604B-7DA9-D840-8045-D04D94C264FA}"/>
              </a:ext>
            </a:extLst>
          </p:cNvPr>
          <p:cNvCxnSpPr>
            <a:cxnSpLocks/>
          </p:cNvCxnSpPr>
          <p:nvPr/>
        </p:nvCxnSpPr>
        <p:spPr>
          <a:xfrm flipH="1">
            <a:off x="4174881" y="2489099"/>
            <a:ext cx="175113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5D61A8F0-22DA-B441-B923-2B92EB23D076}"/>
              </a:ext>
            </a:extLst>
          </p:cNvPr>
          <p:cNvSpPr/>
          <p:nvPr/>
        </p:nvSpPr>
        <p:spPr>
          <a:xfrm>
            <a:off x="5926015" y="3913556"/>
            <a:ext cx="2497017" cy="120454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User Profile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621C9B2-E6DF-3B4B-8854-9BD0EC5C81A9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7174524" y="2777173"/>
            <a:ext cx="0" cy="11363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944BD34-9C1A-D142-89DE-6C9D0C4A7869}"/>
              </a:ext>
            </a:extLst>
          </p:cNvPr>
          <p:cNvCxnSpPr>
            <a:cxnSpLocks/>
            <a:stCxn id="22" idx="3"/>
            <a:endCxn id="40" idx="1"/>
          </p:cNvCxnSpPr>
          <p:nvPr/>
        </p:nvCxnSpPr>
        <p:spPr>
          <a:xfrm>
            <a:off x="8423032" y="4515829"/>
            <a:ext cx="12357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881E6418-A5D1-E041-83C3-B4FB3164A7C9}"/>
              </a:ext>
            </a:extLst>
          </p:cNvPr>
          <p:cNvSpPr txBox="1"/>
          <p:nvPr/>
        </p:nvSpPr>
        <p:spPr>
          <a:xfrm>
            <a:off x="2098641" y="3034936"/>
            <a:ext cx="1046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Live tweets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D319236-F35F-154B-8C8A-9477AE62B332}"/>
              </a:ext>
            </a:extLst>
          </p:cNvPr>
          <p:cNvSpPr txBox="1"/>
          <p:nvPr/>
        </p:nvSpPr>
        <p:spPr>
          <a:xfrm>
            <a:off x="4492138" y="1446988"/>
            <a:ext cx="11166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Send ID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927840E-91CC-8448-B4B2-22C578D25EF0}"/>
              </a:ext>
            </a:extLst>
          </p:cNvPr>
          <p:cNvSpPr txBox="1"/>
          <p:nvPr/>
        </p:nvSpPr>
        <p:spPr>
          <a:xfrm>
            <a:off x="4443780" y="2616434"/>
            <a:ext cx="12133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Request ID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C226666-89D5-E649-BCEF-4637469EF522}"/>
              </a:ext>
            </a:extLst>
          </p:cNvPr>
          <p:cNvSpPr txBox="1"/>
          <p:nvPr/>
        </p:nvSpPr>
        <p:spPr>
          <a:xfrm>
            <a:off x="7174524" y="3058603"/>
            <a:ext cx="879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Build Profile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A3049A7-5298-3A47-BEAE-77FD82EBD506}"/>
              </a:ext>
            </a:extLst>
          </p:cNvPr>
          <p:cNvSpPr txBox="1"/>
          <p:nvPr/>
        </p:nvSpPr>
        <p:spPr>
          <a:xfrm>
            <a:off x="8607338" y="4685045"/>
            <a:ext cx="81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Save to DB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4B0E88-0DB9-424A-ABD9-EF12BB6EE2F5}"/>
              </a:ext>
            </a:extLst>
          </p:cNvPr>
          <p:cNvSpPr/>
          <p:nvPr/>
        </p:nvSpPr>
        <p:spPr>
          <a:xfrm>
            <a:off x="1523038" y="3913556"/>
            <a:ext cx="2760784" cy="1002322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Twitter API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3158FA-83D6-0E4A-9E50-73DD6265C3AE}"/>
              </a:ext>
            </a:extLst>
          </p:cNvPr>
          <p:cNvCxnSpPr>
            <a:cxnSpLocks/>
            <a:endCxn id="20" idx="6"/>
          </p:cNvCxnSpPr>
          <p:nvPr/>
        </p:nvCxnSpPr>
        <p:spPr>
          <a:xfrm flipH="1">
            <a:off x="4283822" y="4414717"/>
            <a:ext cx="163174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10A836A-B0E4-8D4D-BF5B-6049B2EC741B}"/>
              </a:ext>
            </a:extLst>
          </p:cNvPr>
          <p:cNvSpPr txBox="1"/>
          <p:nvPr/>
        </p:nvSpPr>
        <p:spPr>
          <a:xfrm>
            <a:off x="4492138" y="4580709"/>
            <a:ext cx="1360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Get user tweets</a:t>
            </a:r>
          </a:p>
        </p:txBody>
      </p:sp>
    </p:spTree>
    <p:extLst>
      <p:ext uri="{BB962C8B-B14F-4D97-AF65-F5344CB8AC3E}">
        <p14:creationId xmlns:p14="http://schemas.microsoft.com/office/powerpoint/2010/main" val="2779588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6EBE00-F27C-C842-9C67-BCE82BA2C1B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83543" y="2629328"/>
            <a:ext cx="8824913" cy="1914525"/>
          </a:xfrm>
        </p:spPr>
        <p:txBody>
          <a:bodyPr/>
          <a:lstStyle/>
          <a:p>
            <a:pPr algn="ctr"/>
            <a:r>
              <a:rPr lang="en-US" sz="7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013506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EE0AD-B302-4748-9289-05A6CE3A9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85467-C259-D444-9E49-C8B57CA59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Redis</a:t>
            </a:r>
            <a:r>
              <a:rPr lang="en-US" dirty="0"/>
              <a:t> Database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NoSQL, non-Relational database</a:t>
            </a:r>
          </a:p>
          <a:p>
            <a:endParaRPr lang="en-US" dirty="0"/>
          </a:p>
          <a:p>
            <a:r>
              <a:rPr lang="en-US" dirty="0"/>
              <a:t>In memory key-value pairs</a:t>
            </a:r>
          </a:p>
          <a:p>
            <a:endParaRPr lang="en-US" dirty="0"/>
          </a:p>
          <a:p>
            <a:r>
              <a:rPr lang="en-US" dirty="0"/>
              <a:t>Offers data structures like strings, lists, sets, map</a:t>
            </a:r>
          </a:p>
          <a:p>
            <a:endParaRPr lang="en-US" dirty="0"/>
          </a:p>
          <a:p>
            <a:r>
              <a:rPr lang="en-US" dirty="0"/>
              <a:t>Faster results for queries like “Get top 10 entries”</a:t>
            </a:r>
          </a:p>
        </p:txBody>
      </p:sp>
    </p:spTree>
    <p:extLst>
      <p:ext uri="{BB962C8B-B14F-4D97-AF65-F5344CB8AC3E}">
        <p14:creationId xmlns:p14="http://schemas.microsoft.com/office/powerpoint/2010/main" val="1212535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06385-691E-944F-9BFB-18DB6B58C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648F3-30B9-554F-A345-54767A780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800" dirty="0"/>
              <a:t>To Visualize our Analysis</a:t>
            </a:r>
          </a:p>
          <a:p>
            <a:endParaRPr lang="en-US" sz="1800" dirty="0"/>
          </a:p>
          <a:p>
            <a:r>
              <a:rPr lang="en-US" sz="1800" dirty="0"/>
              <a:t>Back End: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Make calls to database and retrieve user profiles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Node JS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1800" dirty="0"/>
              <a:t>Front End: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Interactive UI to display profiles and allow searching for: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800" dirty="0"/>
              <a:t>topics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800" dirty="0"/>
              <a:t>hashtags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1800" dirty="0"/>
              <a:t>specific user</a:t>
            </a:r>
            <a:endParaRPr lang="en-US" sz="17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Angular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427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6EBE00-F27C-C842-9C67-BCE82BA2C1B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83543" y="2629328"/>
            <a:ext cx="8824913" cy="1914525"/>
          </a:xfrm>
        </p:spPr>
        <p:txBody>
          <a:bodyPr/>
          <a:lstStyle/>
          <a:p>
            <a:pPr algn="ctr"/>
            <a:r>
              <a:rPr lang="en-US" sz="7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5310689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61A8B-75A3-0547-BFD0-CFAA2A11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9DBEB-A455-554C-A473-94735CCA8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Data Processing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Apache Spark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Machine learning libraries: sentiment analysis and </a:t>
            </a:r>
            <a:r>
              <a:rPr lang="en-US" dirty="0" err="1"/>
              <a:t>sklearn</a:t>
            </a:r>
            <a:r>
              <a:rPr lang="en-US" dirty="0"/>
              <a:t> for TF-IDF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00050"/>
            <a:r>
              <a:rPr lang="en-US" dirty="0"/>
              <a:t>Data Storage</a:t>
            </a:r>
          </a:p>
          <a:p>
            <a:pPr marL="800100" lvl="1">
              <a:buFont typeface="Arial" panose="020B0604020202020204" pitchFamily="34" charset="0"/>
              <a:buChar char="•"/>
            </a:pPr>
            <a:r>
              <a:rPr lang="en-US" dirty="0" err="1"/>
              <a:t>Redis</a:t>
            </a:r>
            <a:endParaRPr lang="en-US" dirty="0"/>
          </a:p>
          <a:p>
            <a:pPr marL="800100" lvl="1">
              <a:buFont typeface="Arial" panose="020B0604020202020204" pitchFamily="34" charset="0"/>
              <a:buChar char="•"/>
            </a:pPr>
            <a:endParaRPr lang="en-US" dirty="0"/>
          </a:p>
          <a:p>
            <a:pPr marL="457200"/>
            <a:r>
              <a:rPr lang="en-US" dirty="0"/>
              <a:t>Web Application</a:t>
            </a:r>
          </a:p>
          <a:p>
            <a:pPr marL="857250" lvl="1">
              <a:buFont typeface="Arial" panose="020B0604020202020204" pitchFamily="34" charset="0"/>
              <a:buChar char="•"/>
            </a:pPr>
            <a:r>
              <a:rPr lang="en-US" dirty="0"/>
              <a:t>Node + Express JS</a:t>
            </a:r>
          </a:p>
          <a:p>
            <a:pPr marL="857250" lvl="1">
              <a:buFont typeface="Arial" panose="020B0604020202020204" pitchFamily="34" charset="0"/>
              <a:buChar char="•"/>
            </a:pPr>
            <a:r>
              <a:rPr lang="en-US" dirty="0"/>
              <a:t>Angular</a:t>
            </a:r>
          </a:p>
          <a:p>
            <a:pPr marL="857250" lvl="1">
              <a:buFont typeface="Arial" panose="020B0604020202020204" pitchFamily="34" charset="0"/>
              <a:buChar char="•"/>
            </a:pPr>
            <a:r>
              <a:rPr lang="en-US" dirty="0"/>
              <a:t>Bootstrap</a:t>
            </a:r>
          </a:p>
        </p:txBody>
      </p:sp>
    </p:spTree>
    <p:extLst>
      <p:ext uri="{BB962C8B-B14F-4D97-AF65-F5344CB8AC3E}">
        <p14:creationId xmlns:p14="http://schemas.microsoft.com/office/powerpoint/2010/main" val="4002395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5FCA6-5C89-BB4D-B882-ABA96D301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Motivation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Description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Implementation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23872553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814A87-4FC7-F040-A600-34A28214D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7C369F5-D0CC-1A4B-9AEE-D7DD2100F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TF-IDF:</a:t>
            </a:r>
          </a:p>
          <a:p>
            <a:r>
              <a:rPr lang="en-US" dirty="0"/>
              <a:t>Juan Ramos. Using TF-IDF to Determine Word Relevance in Document Queries. Retrieved from </a:t>
            </a:r>
            <a:r>
              <a:rPr lang="en-US" u="sng" dirty="0">
                <a:hlinkClick r:id="rId2"/>
              </a:rPr>
              <a:t>http://citeseerx.ist.psu.edu/viewdoc/download?doi=10.1.1.121.1424&amp;rep=rep1&amp;type=pdf</a:t>
            </a:r>
            <a:endParaRPr lang="en-US" u="sng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Twitter API:</a:t>
            </a:r>
          </a:p>
          <a:p>
            <a:r>
              <a:rPr lang="en-US" dirty="0"/>
              <a:t>(n.d.). Docs - Twitter Developers. Retrieved from </a:t>
            </a:r>
            <a:r>
              <a:rPr lang="en-US" dirty="0">
                <a:hlinkClick r:id="rId3"/>
              </a:rPr>
              <a:t>https://developer.twitter.com/en/docs.html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Sentiment Analysis</a:t>
            </a:r>
          </a:p>
          <a:p>
            <a:r>
              <a:rPr lang="en-US" dirty="0">
                <a:hlinkClick r:id="rId4"/>
              </a:rPr>
              <a:t>https://www.nltk.org/api/nltk.sentiment.html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Redis:</a:t>
            </a:r>
          </a:p>
          <a:p>
            <a:r>
              <a:rPr lang="en-US" dirty="0">
                <a:hlinkClick r:id="rId5"/>
              </a:rPr>
              <a:t>https://redis.io/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92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21A267-931A-0A41-A591-908A68144DCC}"/>
              </a:ext>
            </a:extLst>
          </p:cNvPr>
          <p:cNvSpPr txBox="1">
            <a:spLocks/>
          </p:cNvSpPr>
          <p:nvPr/>
        </p:nvSpPr>
        <p:spPr>
          <a:xfrm>
            <a:off x="1266092" y="2550868"/>
            <a:ext cx="8824913" cy="19145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7200" dirty="0"/>
              <a:t>THANK YOU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C0FF3F12-D9BC-6A48-87F3-AF117C6EF131}"/>
              </a:ext>
            </a:extLst>
          </p:cNvPr>
          <p:cNvSpPr txBox="1">
            <a:spLocks/>
          </p:cNvSpPr>
          <p:nvPr/>
        </p:nvSpPr>
        <p:spPr>
          <a:xfrm>
            <a:off x="1266092" y="3939885"/>
            <a:ext cx="8824913" cy="19145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72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4248741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7CD4B-B798-7E4E-8C06-A37BE6B66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79B4D-145D-6248-B70E-1C6B22F6E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a tweet/retweet say about the user who posted it</a:t>
            </a:r>
          </a:p>
          <a:p>
            <a:endParaRPr lang="en-US" dirty="0"/>
          </a:p>
          <a:p>
            <a:r>
              <a:rPr lang="en-US" dirty="0"/>
              <a:t>Leverage Big Data technologies to have better sense of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Sentiment Analysis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TF-IDF scores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Spark (Mappers and Reducers)</a:t>
            </a:r>
          </a:p>
          <a:p>
            <a:endParaRPr lang="en-US" dirty="0"/>
          </a:p>
          <a:p>
            <a:r>
              <a:rPr lang="en-US" dirty="0"/>
              <a:t>Real Time Analysis</a:t>
            </a:r>
          </a:p>
          <a:p>
            <a:endParaRPr lang="en-US" dirty="0"/>
          </a:p>
          <a:p>
            <a:r>
              <a:rPr lang="en-US" dirty="0"/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922039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B983C-8594-C247-81FE-1F721A139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46EF7-5B8B-254F-BA77-8CF66A777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User profiling based on tweets: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Hashtags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Sentiments</a:t>
            </a:r>
          </a:p>
          <a:p>
            <a:pPr lvl="1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TD-IDF topic of the tweet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Example: User X tweeted: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“</a:t>
            </a:r>
            <a:r>
              <a:rPr lang="en-US" b="1" u="sng" dirty="0">
                <a:hlinkClick r:id="rId3"/>
              </a:rPr>
              <a:t>#UnitedAirlines</a:t>
            </a:r>
            <a:r>
              <a:rPr lang="en-US" dirty="0"/>
              <a:t> has poor customer service “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Hashtag: #</a:t>
            </a:r>
            <a:r>
              <a:rPr lang="en-US" dirty="0" err="1"/>
              <a:t>UnitedAirlines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Sentiment: Negative</a:t>
            </a:r>
          </a:p>
          <a:p>
            <a:pPr marL="0" indent="0" algn="ctr">
              <a:buNone/>
            </a:pPr>
            <a:r>
              <a:rPr lang="en-US" dirty="0"/>
              <a:t>TF-IDF topics: </a:t>
            </a:r>
            <a:r>
              <a:rPr lang="en-US" dirty="0" err="1"/>
              <a:t>UnitedAirlines</a:t>
            </a:r>
            <a:r>
              <a:rPr lang="en-US" dirty="0"/>
              <a:t>, customer service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259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9134DE0-9C9B-8249-9D66-66C57B337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0195" y="171422"/>
            <a:ext cx="7281644" cy="6515155"/>
          </a:xfrm>
        </p:spPr>
      </p:pic>
    </p:spTree>
    <p:extLst>
      <p:ext uri="{BB962C8B-B14F-4D97-AF65-F5344CB8AC3E}">
        <p14:creationId xmlns:p14="http://schemas.microsoft.com/office/powerpoint/2010/main" val="3150416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E1949-C2BF-314C-81CD-0700CBACC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83E0B-FEE6-F34B-B48B-BC3554A80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Data processing</a:t>
            </a:r>
          </a:p>
          <a:p>
            <a:endParaRPr lang="en-US" sz="2400" dirty="0"/>
          </a:p>
          <a:p>
            <a:r>
              <a:rPr lang="en-US" sz="2400" dirty="0"/>
              <a:t>Data storage</a:t>
            </a:r>
          </a:p>
          <a:p>
            <a:endParaRPr lang="en-US" sz="2400" dirty="0"/>
          </a:p>
          <a:p>
            <a:r>
              <a:rPr lang="en-US" sz="2400" dirty="0"/>
              <a:t>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2799813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29E5D-79D3-5F49-A53F-469549667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0BEA3-AFC1-EB41-A548-58FEAA0AC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Divided into three python scripts: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Twitter App (</a:t>
            </a:r>
            <a:r>
              <a:rPr lang="en-US" sz="2400" dirty="0" err="1"/>
              <a:t>twitter_app.py</a:t>
            </a:r>
            <a:r>
              <a:rPr lang="en-US" sz="2400" dirty="0"/>
              <a:t>)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Twitter Client (</a:t>
            </a:r>
            <a:r>
              <a:rPr lang="en-US" sz="2400" dirty="0" err="1"/>
              <a:t>twitter_client.py</a:t>
            </a:r>
            <a:r>
              <a:rPr lang="en-US" sz="2400" dirty="0"/>
              <a:t>)</a:t>
            </a:r>
            <a:br>
              <a:rPr lang="en-US" sz="2400" u="sng" dirty="0"/>
            </a:br>
            <a:endParaRPr lang="en-US" sz="2400" u="sng" dirty="0"/>
          </a:p>
          <a:p>
            <a:r>
              <a:rPr lang="en-US" sz="2400" dirty="0"/>
              <a:t>User Profile Builder (</a:t>
            </a:r>
            <a:r>
              <a:rPr lang="en-US" sz="2400" dirty="0" err="1"/>
              <a:t>user_profile_builder.py</a:t>
            </a:r>
            <a:r>
              <a:rPr lang="en-US" sz="2400" dirty="0"/>
              <a:t>)</a:t>
            </a:r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73EDD9-80DE-FF43-9D92-51F09F485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510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Content Placeholder 39">
            <a:extLst>
              <a:ext uri="{FF2B5EF4-FFF2-40B4-BE49-F238E27FC236}">
                <a16:creationId xmlns:a16="http://schemas.microsoft.com/office/drawing/2014/main" id="{4B3580BC-07A8-6142-87B8-DD49CF848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8824" y="4010760"/>
            <a:ext cx="1010138" cy="10101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8F164D-B4BA-C14C-990A-C5ADD70CA0C9}"/>
              </a:ext>
            </a:extLst>
          </p:cNvPr>
          <p:cNvSpPr/>
          <p:nvPr/>
        </p:nvSpPr>
        <p:spPr>
          <a:xfrm>
            <a:off x="1633904" y="1386521"/>
            <a:ext cx="2540977" cy="1354015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Twitter App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178B8FD-8378-BB40-8006-9186829FC909}"/>
              </a:ext>
            </a:extLst>
          </p:cNvPr>
          <p:cNvCxnSpPr>
            <a:cxnSpLocks/>
            <a:stCxn id="20" idx="0"/>
            <a:endCxn id="7" idx="2"/>
          </p:cNvCxnSpPr>
          <p:nvPr/>
        </p:nvCxnSpPr>
        <p:spPr>
          <a:xfrm flipV="1">
            <a:off x="2903430" y="2740536"/>
            <a:ext cx="963" cy="11730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A0DFF904-9EB6-244D-B640-623C454B30EE}"/>
              </a:ext>
            </a:extLst>
          </p:cNvPr>
          <p:cNvSpPr/>
          <p:nvPr/>
        </p:nvSpPr>
        <p:spPr>
          <a:xfrm>
            <a:off x="5915569" y="1386520"/>
            <a:ext cx="2417885" cy="135401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Twitter Client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DF8A6F-0370-2D41-B3C4-6BCFF9415363}"/>
              </a:ext>
            </a:extLst>
          </p:cNvPr>
          <p:cNvCxnSpPr>
            <a:cxnSpLocks/>
          </p:cNvCxnSpPr>
          <p:nvPr/>
        </p:nvCxnSpPr>
        <p:spPr>
          <a:xfrm>
            <a:off x="4174881" y="1896950"/>
            <a:ext cx="175113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B11604B-7DA9-D840-8045-D04D94C264FA}"/>
              </a:ext>
            </a:extLst>
          </p:cNvPr>
          <p:cNvCxnSpPr>
            <a:cxnSpLocks/>
          </p:cNvCxnSpPr>
          <p:nvPr/>
        </p:nvCxnSpPr>
        <p:spPr>
          <a:xfrm flipH="1">
            <a:off x="4164434" y="2349762"/>
            <a:ext cx="175113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5D61A8F0-22DA-B441-B923-2B92EB23D076}"/>
              </a:ext>
            </a:extLst>
          </p:cNvPr>
          <p:cNvSpPr/>
          <p:nvPr/>
        </p:nvSpPr>
        <p:spPr>
          <a:xfrm>
            <a:off x="5926015" y="3913556"/>
            <a:ext cx="2497017" cy="120454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Make User Profile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621C9B2-E6DF-3B4B-8854-9BD0EC5C81A9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7174524" y="2777173"/>
            <a:ext cx="0" cy="11363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944BD34-9C1A-D142-89DE-6C9D0C4A7869}"/>
              </a:ext>
            </a:extLst>
          </p:cNvPr>
          <p:cNvCxnSpPr>
            <a:cxnSpLocks/>
            <a:stCxn id="22" idx="3"/>
            <a:endCxn id="40" idx="1"/>
          </p:cNvCxnSpPr>
          <p:nvPr/>
        </p:nvCxnSpPr>
        <p:spPr>
          <a:xfrm>
            <a:off x="8423032" y="4515829"/>
            <a:ext cx="123579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881E6418-A5D1-E041-83C3-B4FB3164A7C9}"/>
              </a:ext>
            </a:extLst>
          </p:cNvPr>
          <p:cNvSpPr txBox="1"/>
          <p:nvPr/>
        </p:nvSpPr>
        <p:spPr>
          <a:xfrm>
            <a:off x="2104661" y="3045261"/>
            <a:ext cx="1046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Live tweets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AD319236-F35F-154B-8C8A-9477AE62B332}"/>
              </a:ext>
            </a:extLst>
          </p:cNvPr>
          <p:cNvSpPr txBox="1"/>
          <p:nvPr/>
        </p:nvSpPr>
        <p:spPr>
          <a:xfrm>
            <a:off x="4492138" y="1446988"/>
            <a:ext cx="11166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Send ID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927840E-91CC-8448-B4B2-22C578D25EF0}"/>
              </a:ext>
            </a:extLst>
          </p:cNvPr>
          <p:cNvSpPr txBox="1"/>
          <p:nvPr/>
        </p:nvSpPr>
        <p:spPr>
          <a:xfrm>
            <a:off x="4443780" y="2428816"/>
            <a:ext cx="1213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Ready to receive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C226666-89D5-E649-BCEF-4637469EF522}"/>
              </a:ext>
            </a:extLst>
          </p:cNvPr>
          <p:cNvSpPr txBox="1"/>
          <p:nvPr/>
        </p:nvSpPr>
        <p:spPr>
          <a:xfrm>
            <a:off x="7174524" y="3058603"/>
            <a:ext cx="8792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Build Profile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A3049A7-5298-3A47-BEAE-77FD82EBD506}"/>
              </a:ext>
            </a:extLst>
          </p:cNvPr>
          <p:cNvSpPr txBox="1"/>
          <p:nvPr/>
        </p:nvSpPr>
        <p:spPr>
          <a:xfrm>
            <a:off x="8607338" y="4685045"/>
            <a:ext cx="817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Save to DB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F4B0E88-0DB9-424A-ABD9-EF12BB6EE2F5}"/>
              </a:ext>
            </a:extLst>
          </p:cNvPr>
          <p:cNvSpPr/>
          <p:nvPr/>
        </p:nvSpPr>
        <p:spPr>
          <a:xfrm>
            <a:off x="1523038" y="3913556"/>
            <a:ext cx="2760784" cy="1002322"/>
          </a:xfrm>
          <a:prstGeom prst="ellipse">
            <a:avLst/>
          </a:prstGeom>
          <a:solidFill>
            <a:srgbClr val="00B0F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Twitter API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43158FA-83D6-0E4A-9E50-73DD6265C3AE}"/>
              </a:ext>
            </a:extLst>
          </p:cNvPr>
          <p:cNvCxnSpPr>
            <a:cxnSpLocks/>
          </p:cNvCxnSpPr>
          <p:nvPr/>
        </p:nvCxnSpPr>
        <p:spPr>
          <a:xfrm flipH="1">
            <a:off x="4247046" y="4515829"/>
            <a:ext cx="164159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10A836A-B0E4-8D4D-BF5B-6049B2EC741B}"/>
              </a:ext>
            </a:extLst>
          </p:cNvPr>
          <p:cNvSpPr txBox="1"/>
          <p:nvPr/>
        </p:nvSpPr>
        <p:spPr>
          <a:xfrm>
            <a:off x="4387832" y="4747151"/>
            <a:ext cx="13600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Get user tweets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5019146-5992-8E4D-BF3F-CBC1D3433AB8}"/>
              </a:ext>
            </a:extLst>
          </p:cNvPr>
          <p:cNvCxnSpPr>
            <a:cxnSpLocks/>
          </p:cNvCxnSpPr>
          <p:nvPr/>
        </p:nvCxnSpPr>
        <p:spPr>
          <a:xfrm>
            <a:off x="4273376" y="4322286"/>
            <a:ext cx="164219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478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DBA65-213B-AC49-A55E-3EF0C25EA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48CFA-27E2-1046-95FC-4ECF6E372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Connect to twitter server using Twitter API</a:t>
            </a:r>
          </a:p>
          <a:p>
            <a:endParaRPr lang="en-US" sz="2400" dirty="0"/>
          </a:p>
          <a:p>
            <a:r>
              <a:rPr lang="en-US" sz="2400" dirty="0"/>
              <a:t>Listen for certain tweets in real time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/>
              <a:t>You can mention list of keywords to track</a:t>
            </a:r>
          </a:p>
          <a:p>
            <a:endParaRPr lang="en-US" sz="2400" dirty="0"/>
          </a:p>
          <a:p>
            <a:r>
              <a:rPr lang="en-US" sz="2400" dirty="0"/>
              <a:t>Once tweet is received, extract user id</a:t>
            </a:r>
          </a:p>
          <a:p>
            <a:endParaRPr lang="en-US" sz="2400" dirty="0"/>
          </a:p>
          <a:p>
            <a:r>
              <a:rPr lang="en-US" sz="2400" dirty="0"/>
              <a:t>Send the user id to </a:t>
            </a:r>
            <a:r>
              <a:rPr lang="en-US" sz="2400" dirty="0" err="1"/>
              <a:t>twitter_client.py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684831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679</TotalTime>
  <Words>541</Words>
  <Application>Microsoft Macintosh PowerPoint</Application>
  <PresentationFormat>Widescreen</PresentationFormat>
  <Paragraphs>159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Century Gothic</vt:lpstr>
      <vt:lpstr>Courier New</vt:lpstr>
      <vt:lpstr>Wingdings 3</vt:lpstr>
      <vt:lpstr>Ion</vt:lpstr>
      <vt:lpstr>Tweets Analyzer</vt:lpstr>
      <vt:lpstr>PowerPoint Presentation</vt:lpstr>
      <vt:lpstr>Motivation</vt:lpstr>
      <vt:lpstr>Description</vt:lpstr>
      <vt:lpstr>PowerPoint Presentation</vt:lpstr>
      <vt:lpstr>Implementation</vt:lpstr>
      <vt:lpstr>Data Processing</vt:lpstr>
      <vt:lpstr>PowerPoint Presentation</vt:lpstr>
      <vt:lpstr>Twitter App</vt:lpstr>
      <vt:lpstr>PowerPoint Presentation</vt:lpstr>
      <vt:lpstr>Twitter Client</vt:lpstr>
      <vt:lpstr>PowerPoint Presentation</vt:lpstr>
      <vt:lpstr>User Profile Builder</vt:lpstr>
      <vt:lpstr>PowerPoint Presentation</vt:lpstr>
      <vt:lpstr>DEMO</vt:lpstr>
      <vt:lpstr>Data Storage</vt:lpstr>
      <vt:lpstr>Web Application</vt:lpstr>
      <vt:lpstr>DEMO</vt:lpstr>
      <vt:lpstr>Technologies Used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Tweets Analyzer</dc:title>
  <dc:creator>bapu patel</dc:creator>
  <cp:lastModifiedBy>bapu patel</cp:lastModifiedBy>
  <cp:revision>93</cp:revision>
  <dcterms:created xsi:type="dcterms:W3CDTF">2019-12-10T12:36:40Z</dcterms:created>
  <dcterms:modified xsi:type="dcterms:W3CDTF">2019-12-13T12:49:04Z</dcterms:modified>
</cp:coreProperties>
</file>

<file path=docProps/thumbnail.jpeg>
</file>